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90599" r:id="rId1"/>
  </p:sldMasterIdLst>
  <p:notesMasterIdLst>
    <p:notesMasterId r:id="rId10"/>
  </p:notesMasterIdLst>
  <p:handoutMasterIdLst>
    <p:handoutMasterId r:id="rId11"/>
  </p:handoutMasterIdLst>
  <p:sldIdLst>
    <p:sldId id="1760" r:id="rId2"/>
    <p:sldId id="3228" r:id="rId3"/>
    <p:sldId id="3148" r:id="rId4"/>
    <p:sldId id="2792" r:id="rId5"/>
    <p:sldId id="3216" r:id="rId6"/>
    <p:sldId id="3154" r:id="rId7"/>
    <p:sldId id="3220" r:id="rId8"/>
    <p:sldId id="2065" r:id="rId9"/>
  </p:sldIdLst>
  <p:sldSz cx="12192000" cy="6858000"/>
  <p:notesSz cx="6877050" cy="96535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23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659">
          <p15:clr>
            <a:srgbClr val="A4A3A4"/>
          </p15:clr>
        </p15:guide>
        <p15:guide id="5" orient="horz" pos="1344">
          <p15:clr>
            <a:srgbClr val="A4A3A4"/>
          </p15:clr>
        </p15:guide>
        <p15:guide id="6" pos="7424">
          <p15:clr>
            <a:srgbClr val="A4A3A4"/>
          </p15:clr>
        </p15:guide>
        <p15:guide id="7" pos="256">
          <p15:clr>
            <a:srgbClr val="A4A3A4"/>
          </p15:clr>
        </p15:guide>
        <p15:guide id="8" pos="6016">
          <p15:clr>
            <a:srgbClr val="A4A3A4"/>
          </p15:clr>
        </p15:guide>
        <p15:guide id="9">
          <p15:clr>
            <a:srgbClr val="A4A3A4"/>
          </p15:clr>
        </p15:guide>
        <p15:guide id="10" pos="3915">
          <p15:clr>
            <a:srgbClr val="A4A3A4"/>
          </p15:clr>
        </p15:guide>
        <p15:guide id="11" pos="3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1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800080"/>
    <a:srgbClr val="31534C"/>
    <a:srgbClr val="4B0082"/>
    <a:srgbClr val="2084D9"/>
    <a:srgbClr val="1E00AA"/>
    <a:srgbClr val="B7B1A9"/>
    <a:srgbClr val="CC6600"/>
    <a:srgbClr val="004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9312" autoAdjust="0"/>
  </p:normalViewPr>
  <p:slideViewPr>
    <p:cSldViewPr>
      <p:cViewPr varScale="1">
        <p:scale>
          <a:sx n="59" d="100"/>
          <a:sy n="59" d="100"/>
        </p:scale>
        <p:origin x="928" y="64"/>
      </p:cViewPr>
      <p:guideLst>
        <p:guide orient="horz" pos="2160"/>
        <p:guide orient="horz" pos="323"/>
        <p:guide orient="horz" pos="3888"/>
        <p:guide orient="horz" pos="659"/>
        <p:guide orient="horz" pos="1344"/>
        <p:guide pos="7424"/>
        <p:guide pos="256"/>
        <p:guide pos="6016"/>
        <p:guide/>
        <p:guide pos="3915"/>
        <p:guide pos="37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3041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207D7-60BF-46DF-9945-24D0F96FE7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9D1DF8-51D9-43AD-8027-3B8E0AC257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0FF28E-E525-42EE-857D-792E100867CA}" type="datetimeFigureOut">
              <a:rPr lang="en-US"/>
              <a:pPr>
                <a:defRPr/>
              </a:pPr>
              <a:t>7/28/2025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0F292-6BE0-4EEC-9F52-42685E9F97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1AAA0-44C7-4A29-9051-B81E13952E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639735-B964-4C2F-9A63-A31AFF6ED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87DE53-29E6-46B2-9867-1A2B5B1F21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B5F8EF-6146-4B30-A7D9-1EF0B36BDE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B1BA4D-5274-4AEB-9621-80CF81EECEE2}" type="datetimeFigureOut">
              <a:rPr lang="en-US"/>
              <a:pPr>
                <a:defRPr/>
              </a:pPr>
              <a:t>7/28/2025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1FC8D86-254D-49F8-8287-525A5CA905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3900"/>
            <a:ext cx="6432550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01048EB-505D-484A-BA93-533B333BF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388" y="4586288"/>
            <a:ext cx="550227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4B28A-7F0D-4254-83B0-1B423DEAE8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A8B9E-16C6-4861-A311-2A1783644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C103B0-5997-49BB-8BF4-7D5DCADD8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6376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19998F93-65E0-4D37-BF08-71C1388E28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56F37044-B49E-4347-9499-E3E66E08C0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4203D0BF-FF38-455A-8EC1-C43922ACEB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3DC36537-A04F-4A71-B244-DA913F997D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19998F93-65E0-4D37-BF08-71C1388E28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56F37044-B49E-4347-9499-E3E66E08C0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7583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78314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2BF4BEAF-7D19-4F14-9446-91DB97D619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A219DFF2-44F6-4BF6-97D0-F12625D2B6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White">
      <p:bgPr>
        <a:solidFill>
          <a:srgbClr val="4B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666930AF-5BEB-43F0-8394-03B852100DD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32768" y="-4584192"/>
            <a:ext cx="12082462" cy="14341201"/>
          </a:xfrm>
          <a:prstGeom prst="rect">
            <a:avLst/>
          </a:prstGeom>
          <a:blipFill>
            <a:blip r:embed="rId2"/>
            <a:srcRect/>
            <a:stretch>
              <a:fillRect t="-6" b="-6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4CD21F3E-723F-4A27-92B6-76927D292C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27800"/>
            <a:ext cx="3395662" cy="369888"/>
            <a:chOff x="109537" y="6527800"/>
            <a:chExt cx="3395663" cy="369332"/>
          </a:xfrm>
        </p:grpSpPr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5FE9E0EB-B3DC-4CCC-95FF-1D912D8573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68374" y="6527800"/>
              <a:ext cx="25368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UHV Foundation (uhv.org.in)</a:t>
              </a:r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A9881044-1C76-4CB9-B156-0826F23AD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088F7CF-63B5-42F5-A059-71F1EA2DCB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5154" name="Text Placeholder 7"/>
          <p:cNvSpPr>
            <a:spLocks noGrp="1"/>
          </p:cNvSpPr>
          <p:nvPr>
            <p:ph type="subTitle" idx="1"/>
          </p:nvPr>
        </p:nvSpPr>
        <p:spPr bwMode="invGray">
          <a:xfrm>
            <a:off x="609600" y="3900488"/>
            <a:ext cx="1104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156" name="Rectangle 5"/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2286000"/>
            <a:ext cx="11049000" cy="123110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40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DDE54-397C-4575-B734-00E3ED52EA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" y="50380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8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grayWhite">
      <p:bgPr>
        <a:solidFill>
          <a:srgbClr val="4B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666930AF-5BEB-43F0-8394-03B852100DD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32768" y="-4584192"/>
            <a:ext cx="12082462" cy="14341201"/>
          </a:xfrm>
          <a:prstGeom prst="rect">
            <a:avLst/>
          </a:prstGeom>
          <a:blipFill>
            <a:blip r:embed="rId2"/>
            <a:srcRect/>
            <a:stretch>
              <a:fillRect t="-6" b="-6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4CD21F3E-723F-4A27-92B6-76927D292C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27800"/>
            <a:ext cx="3395662" cy="369888"/>
            <a:chOff x="109537" y="6527800"/>
            <a:chExt cx="3395663" cy="369332"/>
          </a:xfrm>
        </p:grpSpPr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5FE9E0EB-B3DC-4CCC-95FF-1D912D8573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68374" y="6527800"/>
              <a:ext cx="25368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UHV Foundation (uhv.org.in)</a:t>
              </a:r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A9881044-1C76-4CB9-B156-0826F23AD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088F7CF-63B5-42F5-A059-71F1EA2DCB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5154" name="Text Placeholder 7"/>
          <p:cNvSpPr>
            <a:spLocks noGrp="1"/>
          </p:cNvSpPr>
          <p:nvPr>
            <p:ph type="subTitle" idx="1"/>
          </p:nvPr>
        </p:nvSpPr>
        <p:spPr bwMode="invGray">
          <a:xfrm>
            <a:off x="609600" y="3900488"/>
            <a:ext cx="1104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156" name="Rectangle 5"/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2286000"/>
            <a:ext cx="11049000" cy="123110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40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DDE54-397C-4575-B734-00E3ED52EA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" y="50380"/>
            <a:ext cx="1353315" cy="1371603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2CC8FB13-768A-4313-9261-CE10935D41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49400" y="5181600"/>
            <a:ext cx="9067800" cy="66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IN" altLang="en-US" dirty="0">
                <a:solidFill>
                  <a:srgbClr val="FFFF00"/>
                </a:solidFill>
                <a:ea typeface="Calibri" panose="020F0502020204030204" pitchFamily="34" charset="0"/>
                <a:cs typeface="Mangal" panose="00000400000000000000" pitchFamily="2"/>
              </a:rPr>
              <a:t>Prepared by NC-UHV, AICTE in collaboration with UHV Foundation</a:t>
            </a:r>
          </a:p>
          <a:p>
            <a:pPr algn="ctr"/>
            <a:r>
              <a:rPr lang="en-IN" altLang="en-US" dirty="0">
                <a:solidFill>
                  <a:srgbClr val="FFFF00"/>
                </a:solidFill>
                <a:ea typeface="Calibri" panose="020F0502020204030204" pitchFamily="34" charset="0"/>
                <a:cs typeface="Chaparral Pro"/>
              </a:rPr>
              <a:t>All Rights Reserved</a:t>
            </a:r>
            <a:endParaRPr lang="en-US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609600"/>
            <a:ext cx="12192000" cy="5943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Symbol" pitchFamily="18" charset="2"/>
              <a:buChar char="·"/>
              <a:defRPr lang="en-US" sz="2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Symbol" pitchFamily="18" charset="2"/>
              <a:buChar char="&gt;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465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2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(NEW STY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B95659-C904-4F56-B12F-2A6D837BDC5E}"/>
              </a:ext>
            </a:extLst>
          </p:cNvPr>
          <p:cNvCxnSpPr/>
          <p:nvPr/>
        </p:nvCxnSpPr>
        <p:spPr>
          <a:xfrm flipV="1">
            <a:off x="6096000" y="488950"/>
            <a:ext cx="0" cy="609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609600"/>
            <a:ext cx="60071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9" y="609600"/>
            <a:ext cx="59817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60071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210300" y="76200"/>
            <a:ext cx="59817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2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6537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6320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453C024D-529B-493B-AC34-C3CC01D974E5}"/>
              </a:ext>
            </a:extLst>
          </p:cNvPr>
          <p:cNvSpPr>
            <a:spLocks noChangeAspect="1"/>
          </p:cNvSpPr>
          <p:nvPr userDrawn="1"/>
        </p:nvSpPr>
        <p:spPr>
          <a:xfrm>
            <a:off x="-17586" y="-4695099"/>
            <a:ext cx="12209585" cy="11622094"/>
          </a:xfrm>
          <a:custGeom>
            <a:avLst/>
            <a:gdLst/>
            <a:ahLst/>
            <a:cxnLst/>
            <a:rect l="l" t="t" r="r" b="b"/>
            <a:pathLst>
              <a:path w="6070600" h="5778500">
                <a:moveTo>
                  <a:pt x="0" y="0"/>
                </a:moveTo>
                <a:lnTo>
                  <a:pt x="6070600" y="0"/>
                </a:lnTo>
                <a:lnTo>
                  <a:pt x="6070600" y="5778500"/>
                </a:lnTo>
                <a:lnTo>
                  <a:pt x="0" y="5778500"/>
                </a:lnTo>
                <a:close/>
              </a:path>
            </a:pathLst>
          </a:custGeom>
          <a:blipFill>
            <a:blip r:embed="rId2"/>
            <a:stretch>
              <a:fillRect l="-34611" r="-34611"/>
            </a:stretch>
          </a:blipFill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25003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F9FA4C-BF20-4F57-B84A-95E417D8A3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43200" y="2667000"/>
            <a:ext cx="6934200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IN" altLang="en-US" sz="2200" b="1" dirty="0">
                <a:solidFill>
                  <a:schemeClr val="bg1"/>
                </a:solidFill>
              </a:rPr>
              <a:t>END of UHV 2024 LAYOUTs</a:t>
            </a:r>
            <a:br>
              <a:rPr lang="en-IN" altLang="en-US" sz="2200" b="1" dirty="0">
                <a:solidFill>
                  <a:schemeClr val="bg1"/>
                </a:solidFill>
              </a:rPr>
            </a:br>
            <a:br>
              <a:rPr lang="en-IN" altLang="en-US" sz="2200" b="1" dirty="0">
                <a:solidFill>
                  <a:schemeClr val="bg1"/>
                </a:solidFill>
              </a:rPr>
            </a:br>
            <a:r>
              <a:rPr lang="en-IN" altLang="en-US" sz="2200" b="1" dirty="0">
                <a:solidFill>
                  <a:schemeClr val="bg1"/>
                </a:solidFill>
              </a:rPr>
              <a:t>Please delete all layouts BEYOND this layout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48910-1D56-467C-A01C-BB39F97284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16427"/>
            <a:ext cx="1166801" cy="1298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0DCD15-CEC0-4672-8294-FD3F7462AC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15" y="5416427"/>
            <a:ext cx="1295400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5F0471-929A-4BB4-A19E-772543E12E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5416428"/>
            <a:ext cx="1295400" cy="1295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C64C13-CF46-49B8-A4F7-1FA37403E4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036"/>
            <a:ext cx="1353315" cy="13716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A68518-6F17-4A48-A326-A13DEDDEAB3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51" y="143036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6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0D2B7E86-506D-4E68-9D73-97E1C5B59A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500063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Rectangle 27">
            <a:extLst>
              <a:ext uri="{FF2B5EF4-FFF2-40B4-BE49-F238E27FC236}">
                <a16:creationId xmlns:a16="http://schemas.microsoft.com/office/drawing/2014/main" id="{D0C4E4A3-AE14-4974-A2A7-0DF69EAAE6A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572250"/>
            <a:ext cx="12192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1080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200" dirty="0">
              <a:solidFill>
                <a:schemeClr val="tx2"/>
              </a:solidFill>
            </a:endParaRPr>
          </a:p>
        </p:txBody>
      </p:sp>
      <p:sp>
        <p:nvSpPr>
          <p:cNvPr id="1028" name="Slide Number Placeholder 5">
            <a:extLst>
              <a:ext uri="{FF2B5EF4-FFF2-40B4-BE49-F238E27FC236}">
                <a16:creationId xmlns:a16="http://schemas.microsoft.com/office/drawing/2014/main" id="{33BFC403-55F2-4C1B-9D0D-0F5C432BE476}"/>
              </a:ext>
            </a:extLst>
          </p:cNvPr>
          <p:cNvSpPr txBox="1">
            <a:spLocks/>
          </p:cNvSpPr>
          <p:nvPr/>
        </p:nvSpPr>
        <p:spPr bwMode="auto">
          <a:xfrm>
            <a:off x="11620500" y="6572250"/>
            <a:ext cx="571500" cy="293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181E06B-FA7B-492C-A902-5F4499CBD692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grpSp>
        <p:nvGrpSpPr>
          <p:cNvPr id="1029" name="Group 6">
            <a:extLst>
              <a:ext uri="{FF2B5EF4-FFF2-40B4-BE49-F238E27FC236}">
                <a16:creationId xmlns:a16="http://schemas.microsoft.com/office/drawing/2014/main" id="{D83714BB-FBE7-4BC4-87FE-25D3BEBBF7B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64312"/>
            <a:ext cx="2786062" cy="369887"/>
            <a:chOff x="109537" y="6564867"/>
            <a:chExt cx="2786064" cy="369332"/>
          </a:xfrm>
        </p:grpSpPr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1874AE38-7905-4E8A-A501-2955970977F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4400" y="6564867"/>
              <a:ext cx="19812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100" dirty="0"/>
                <a:t>UHV Foundation (uhv.org.in)</a:t>
              </a:r>
            </a:p>
          </p:txBody>
        </p:sp>
        <p:pic>
          <p:nvPicPr>
            <p:cNvPr id="1031" name="Picture 9">
              <a:extLst>
                <a:ext uri="{FF2B5EF4-FFF2-40B4-BE49-F238E27FC236}">
                  <a16:creationId xmlns:a16="http://schemas.microsoft.com/office/drawing/2014/main" id="{48073802-837E-4F8E-9757-18554706D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4">
              <a:extLst>
                <a:ext uri="{FF2B5EF4-FFF2-40B4-BE49-F238E27FC236}">
                  <a16:creationId xmlns:a16="http://schemas.microsoft.com/office/drawing/2014/main" id="{ADE328A2-42AD-436E-BBA8-B1E0A7ADA30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32" r:id="rId1"/>
    <p:sldLayoutId id="2147490837" r:id="rId2"/>
    <p:sldLayoutId id="2147490830" r:id="rId3"/>
    <p:sldLayoutId id="2147490829" r:id="rId4"/>
    <p:sldLayoutId id="2147490834" r:id="rId5"/>
    <p:sldLayoutId id="2147490833" r:id="rId6"/>
    <p:sldLayoutId id="2147490836" r:id="rId7"/>
    <p:sldLayoutId id="2147490835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00113" indent="-212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146175" indent="-2444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EDCCECA-1F2B-4CE2-AB23-2EABE36F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900488"/>
            <a:ext cx="11049000" cy="369332"/>
          </a:xfrm>
        </p:spPr>
        <p:txBody>
          <a:bodyPr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8194" name="Title 10">
            <a:extLst>
              <a:ext uri="{FF2B5EF4-FFF2-40B4-BE49-F238E27FC236}">
                <a16:creationId xmlns:a16="http://schemas.microsoft.com/office/drawing/2014/main" id="{40CC2D4F-83DE-4939-8AD4-5A1A86F9140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57200" indent="-457200"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UHV-I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Day 2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Recap of Day 1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4AAE5A3-CA3B-4EE8-8E86-A191C1332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900488"/>
            <a:ext cx="11049000" cy="1034129"/>
          </a:xfrm>
        </p:spPr>
        <p:txBody>
          <a:bodyPr/>
          <a:lstStyle/>
          <a:p>
            <a:pPr marL="0" indent="0" algn="ctr">
              <a:buNone/>
            </a:pPr>
            <a:r>
              <a:rPr lang="en-IN" b="1" dirty="0"/>
              <a:t>The idea was to </a:t>
            </a:r>
            <a:r>
              <a:rPr lang="en-GB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get to meet and know each other!</a:t>
            </a:r>
          </a:p>
          <a:p>
            <a:pPr marL="0" indent="0" algn="ctr">
              <a:buNone/>
            </a:pPr>
            <a:endParaRPr lang="en-GB" sz="1800" b="1" dirty="0"/>
          </a:p>
          <a:p>
            <a:pPr marL="0" indent="0" algn="ctr">
              <a:buNone/>
            </a:pPr>
            <a:r>
              <a:rPr lang="en-GB" sz="1800" b="1" dirty="0"/>
              <a:t>How did it go?</a:t>
            </a:r>
            <a:endParaRPr lang="en-IN" b="1" dirty="0"/>
          </a:p>
        </p:txBody>
      </p:sp>
      <p:sp>
        <p:nvSpPr>
          <p:cNvPr id="8194" name="Title 10">
            <a:extLst>
              <a:ext uri="{FF2B5EF4-FFF2-40B4-BE49-F238E27FC236}">
                <a16:creationId xmlns:a16="http://schemas.microsoft.com/office/drawing/2014/main" id="{1A2C064C-1D0F-478A-A4ED-03F69BC8DC20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57200" indent="-457200"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UHV-I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Session 1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Welcome and Introductions</a:t>
            </a:r>
            <a:endParaRPr lang="en-GB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EDCCECA-1F2B-4CE2-AB23-2EABE36F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900488"/>
            <a:ext cx="11049000" cy="1034129"/>
          </a:xfrm>
        </p:spPr>
        <p:txBody>
          <a:bodyPr/>
          <a:lstStyle/>
          <a:p>
            <a:pPr algn="ctr"/>
            <a:r>
              <a:rPr lang="en-US" dirty="0"/>
              <a:t>Planning for a fulfilling life by relating </a:t>
            </a:r>
          </a:p>
          <a:p>
            <a:pPr algn="ctr"/>
            <a:r>
              <a:rPr lang="en-US" dirty="0"/>
              <a:t>academic success, career… expectations of family, peers…</a:t>
            </a:r>
          </a:p>
          <a:p>
            <a:pPr algn="ctr"/>
            <a:r>
              <a:rPr lang="en-US" dirty="0"/>
              <a:t> to our basic aspiration…</a:t>
            </a:r>
          </a:p>
        </p:txBody>
      </p:sp>
      <p:sp>
        <p:nvSpPr>
          <p:cNvPr id="8194" name="Title 10">
            <a:extLst>
              <a:ext uri="{FF2B5EF4-FFF2-40B4-BE49-F238E27FC236}">
                <a16:creationId xmlns:a16="http://schemas.microsoft.com/office/drawing/2014/main" id="{40CC2D4F-83DE-4939-8AD4-5A1A86F9140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57200" indent="-457200"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UHV-I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Session 2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Exploring our Aspirations and Concerns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16265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90AA9B2F-556C-4914-9C82-3BA1864F5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/>
              <a:t>How Would you Plan Your Life to Fulfil Your Basic Aspiration?</a:t>
            </a:r>
            <a:endParaRPr lang="en-IN" altLang="en-US" dirty="0"/>
          </a:p>
        </p:txBody>
      </p:sp>
      <p:sp>
        <p:nvSpPr>
          <p:cNvPr id="21507" name="TextBox 4">
            <a:extLst>
              <a:ext uri="{FF2B5EF4-FFF2-40B4-BE49-F238E27FC236}">
                <a16:creationId xmlns:a16="http://schemas.microsoft.com/office/drawing/2014/main" id="{FD6D1D76-11FE-4D46-8998-D2A26F1EC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1114425"/>
            <a:ext cx="17954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to Become</a:t>
            </a:r>
          </a:p>
          <a:p>
            <a:pPr algn="ctr"/>
            <a:r>
              <a:rPr lang="en-IN" altLang="en-US" b="1"/>
              <a:t>(2)</a:t>
            </a:r>
          </a:p>
        </p:txBody>
      </p:sp>
      <p:sp>
        <p:nvSpPr>
          <p:cNvPr id="21508" name="TextBox 5">
            <a:extLst>
              <a:ext uri="{FF2B5EF4-FFF2-40B4-BE49-F238E27FC236}">
                <a16:creationId xmlns:a16="http://schemas.microsoft.com/office/drawing/2014/main" id="{88C2B2AB-22D0-40E5-B3EE-26E4568B4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8" y="1144588"/>
            <a:ext cx="2786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to Get/Do </a:t>
            </a:r>
          </a:p>
          <a:p>
            <a:pPr algn="ctr"/>
            <a:r>
              <a:rPr lang="en-IN" altLang="en-US" b="1"/>
              <a:t>(3)</a:t>
            </a:r>
          </a:p>
        </p:txBody>
      </p:sp>
      <p:sp>
        <p:nvSpPr>
          <p:cNvPr id="21509" name="TextBox 7">
            <a:extLst>
              <a:ext uri="{FF2B5EF4-FFF2-40B4-BE49-F238E27FC236}">
                <a16:creationId xmlns:a16="http://schemas.microsoft.com/office/drawing/2014/main" id="{A3133A8C-ECCA-4097-A127-61651F01D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1108075"/>
            <a:ext cx="2514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to Be</a:t>
            </a:r>
            <a:endParaRPr lang="en-IN" altLang="en-US" sz="2200"/>
          </a:p>
          <a:p>
            <a:pPr algn="ctr"/>
            <a:r>
              <a:rPr lang="en-IN" altLang="en-US" b="1"/>
              <a:t>(4)</a:t>
            </a:r>
            <a:br>
              <a:rPr lang="en-IN" altLang="en-US" b="1"/>
            </a:br>
            <a:r>
              <a:rPr lang="en-IN" altLang="en-US" b="1"/>
              <a:t>To be happy and prosperous</a:t>
            </a:r>
          </a:p>
          <a:p>
            <a:pPr algn="ctr"/>
            <a:endParaRPr lang="en-IN" altLang="en-US"/>
          </a:p>
          <a:p>
            <a:pPr algn="ctr"/>
            <a:r>
              <a:rPr lang="en-IN" altLang="en-US" b="1"/>
              <a:t>In continuity!</a:t>
            </a:r>
          </a:p>
        </p:txBody>
      </p:sp>
      <p:sp>
        <p:nvSpPr>
          <p:cNvPr id="19" name="Rounded Rectangle 1">
            <a:extLst>
              <a:ext uri="{FF2B5EF4-FFF2-40B4-BE49-F238E27FC236}">
                <a16:creationId xmlns:a16="http://schemas.microsoft.com/office/drawing/2014/main" id="{CBEB6705-A6FA-4A5A-8ABD-461EF02E4D54}"/>
              </a:ext>
            </a:extLst>
          </p:cNvPr>
          <p:cNvSpPr/>
          <p:nvPr/>
        </p:nvSpPr>
        <p:spPr>
          <a:xfrm>
            <a:off x="33338" y="609600"/>
            <a:ext cx="8270875" cy="2794556"/>
          </a:xfrm>
          <a:prstGeom prst="roundRect">
            <a:avLst/>
          </a:prstGeom>
          <a:noFill/>
          <a:ln>
            <a:solidFill>
              <a:srgbClr val="1E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FFA7A1F6-726E-4160-B713-6EBB077B9C02}"/>
              </a:ext>
            </a:extLst>
          </p:cNvPr>
          <p:cNvSpPr/>
          <p:nvPr/>
        </p:nvSpPr>
        <p:spPr>
          <a:xfrm>
            <a:off x="9372600" y="609600"/>
            <a:ext cx="2786063" cy="2794556"/>
          </a:xfrm>
          <a:prstGeom prst="roundRect">
            <a:avLst/>
          </a:prstGeom>
          <a:noFill/>
          <a:ln>
            <a:solidFill>
              <a:srgbClr val="1E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1512" name="Picture 4">
            <a:extLst>
              <a:ext uri="{FF2B5EF4-FFF2-40B4-BE49-F238E27FC236}">
                <a16:creationId xmlns:a16="http://schemas.microsoft.com/office/drawing/2014/main" id="{16858844-BDDE-41BA-8E37-6F03E74BF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11323638" y="5673725"/>
            <a:ext cx="8683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28">
            <a:extLst>
              <a:ext uri="{FF2B5EF4-FFF2-40B4-BE49-F238E27FC236}">
                <a16:creationId xmlns:a16="http://schemas.microsoft.com/office/drawing/2014/main" id="{263FF058-F2DE-4BD2-A016-62EE6B46A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3" y="1123950"/>
            <a:ext cx="22891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t" hangingPunct="1"/>
            <a:r>
              <a:rPr lang="en-IN" altLang="en-US" sz="2200" b="1" dirty="0"/>
              <a:t>Present Effort</a:t>
            </a:r>
          </a:p>
          <a:p>
            <a:pPr algn="ctr" eaLnBrk="1" fontAlgn="t" hangingPunct="1"/>
            <a:r>
              <a:rPr lang="en-IN" altLang="en-US" b="1" dirty="0"/>
              <a:t>(1)</a:t>
            </a:r>
          </a:p>
          <a:p>
            <a:pPr algn="ctr" eaLnBrk="1" fontAlgn="t" hangingPunct="1"/>
            <a:endParaRPr lang="en-IN" altLang="en-US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29D81D7F-A62F-4D20-A242-4A125D52C96C}"/>
              </a:ext>
            </a:extLst>
          </p:cNvPr>
          <p:cNvSpPr/>
          <p:nvPr/>
        </p:nvSpPr>
        <p:spPr>
          <a:xfrm>
            <a:off x="720725" y="1717675"/>
            <a:ext cx="8270875" cy="72072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IN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with effort, steps at the base</a:t>
            </a:r>
            <a:endParaRPr lang="en-IN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538C7246-3C28-4531-B792-269BBD0748C5}"/>
              </a:ext>
            </a:extLst>
          </p:cNvPr>
          <p:cNvSpPr/>
          <p:nvPr/>
        </p:nvSpPr>
        <p:spPr>
          <a:xfrm>
            <a:off x="152400" y="2895600"/>
            <a:ext cx="8804275" cy="575230"/>
          </a:xfrm>
          <a:prstGeom prst="lef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alt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basic aspiration and plan the effort with that clarity</a:t>
            </a:r>
            <a:endParaRPr lang="en-IN" sz="2000" b="1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F558D3-9D79-41A4-972D-ED37B0176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2971800"/>
            <a:ext cx="2362200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dirty="0"/>
              <a:t>Basic Aspiration</a:t>
            </a:r>
          </a:p>
        </p:txBody>
      </p:sp>
      <p:sp>
        <p:nvSpPr>
          <p:cNvPr id="21525" name="TextBox 15">
            <a:extLst>
              <a:ext uri="{FF2B5EF4-FFF2-40B4-BE49-F238E27FC236}">
                <a16:creationId xmlns:a16="http://schemas.microsoft.com/office/drawing/2014/main" id="{5EFD4D90-1D03-4406-980B-BE70557FB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56556"/>
            <a:ext cx="11429999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Font typeface="Symbol" pitchFamily="18" charset="2"/>
              <a:buNone/>
              <a:defRPr/>
            </a:pPr>
            <a:r>
              <a:rPr lang="en-US" altLang="en-US" b="1" dirty="0"/>
              <a:t>The basic human aspiration is for the continuity of happiness and prosperity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lang="en-US" altLang="en-US" dirty="0"/>
              <a:t>We are making effort to </a:t>
            </a:r>
            <a:r>
              <a:rPr lang="en-US" altLang="en-US" dirty="0" err="1"/>
              <a:t>realise</a:t>
            </a:r>
            <a:r>
              <a:rPr lang="en-US" altLang="en-US" dirty="0"/>
              <a:t> our aspirations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lang="en-US" altLang="en-US" dirty="0"/>
              <a:t>(yet, there are problems, so we are trying to resolve them also)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US" altLang="en-US" dirty="0"/>
          </a:p>
          <a:p>
            <a:pPr marL="0" indent="0">
              <a:buFont typeface="Symbol" pitchFamily="18" charset="2"/>
              <a:buNone/>
              <a:defRPr/>
            </a:pPr>
            <a:r>
              <a:rPr lang="en-US" altLang="en-US" b="1" dirty="0"/>
              <a:t>Essential to fulfil our basic aspiration</a:t>
            </a:r>
          </a:p>
          <a:p>
            <a:pPr lvl="1">
              <a:buFontTx/>
              <a:buChar char="-"/>
              <a:defRPr/>
            </a:pPr>
            <a:r>
              <a:rPr lang="en-US" altLang="en-US" dirty="0"/>
              <a:t>Understand our basic aspiration (continuous happiness and prosperity)</a:t>
            </a:r>
          </a:p>
          <a:p>
            <a:pPr lvl="1">
              <a:buFontTx/>
              <a:buChar char="-"/>
              <a:defRPr/>
            </a:pPr>
            <a:r>
              <a:rPr lang="en-US" altLang="en-US" dirty="0"/>
              <a:t>Understand the program to fulfil our basic aspiration</a:t>
            </a:r>
          </a:p>
          <a:p>
            <a:pPr lvl="1">
              <a:buFontTx/>
              <a:buChar char="-"/>
              <a:defRPr/>
            </a:pPr>
            <a:r>
              <a:rPr lang="en-US" altLang="en-US" dirty="0"/>
              <a:t>Make focused effort for it (plan the steps with clarity of our basic aspiration…)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US" altLang="en-US" sz="1400" b="1" dirty="0"/>
          </a:p>
          <a:p>
            <a:pPr marL="0" indent="0">
              <a:buFont typeface="Symbol" pitchFamily="18" charset="2"/>
              <a:buNone/>
              <a:defRPr/>
            </a:pPr>
            <a:r>
              <a:rPr lang="en-US" altLang="en-US" b="1" dirty="0"/>
              <a:t>There are multiple steps, ways to fulfil our basic aspiration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lang="en-US" altLang="en-US" b="1" dirty="0"/>
              <a:t>If one way is closed, we can always pick another way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E1E1BF-BAA6-4A9E-B53C-2821C545C33A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820738"/>
            <a:ext cx="325438" cy="728662"/>
            <a:chOff x="1778000" y="0"/>
            <a:chExt cx="325438" cy="728663"/>
          </a:xfrm>
        </p:grpSpPr>
        <p:sp>
          <p:nvSpPr>
            <p:cNvPr id="17" name="Right Arrow 10">
              <a:extLst>
                <a:ext uri="{FF2B5EF4-FFF2-40B4-BE49-F238E27FC236}">
                  <a16:creationId xmlns:a16="http://schemas.microsoft.com/office/drawing/2014/main" id="{1F2CA734-C4DA-47CD-BA0A-5DF8651AE5E3}"/>
                </a:ext>
              </a:extLst>
            </p:cNvPr>
            <p:cNvSpPr/>
            <p:nvPr/>
          </p:nvSpPr>
          <p:spPr>
            <a:xfrm>
              <a:off x="1814513" y="396876"/>
              <a:ext cx="274637" cy="331787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1537" name="TextBox 3">
              <a:extLst>
                <a:ext uri="{FF2B5EF4-FFF2-40B4-BE49-F238E27FC236}">
                  <a16:creationId xmlns:a16="http://schemas.microsoft.com/office/drawing/2014/main" id="{B071B3AF-C8D2-4197-944B-F8E4ED6B98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000" y="0"/>
              <a:ext cx="3254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IN" altLang="en-US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B8E029-9AC6-41D7-BC11-DA4BA397B0E7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820738"/>
            <a:ext cx="466725" cy="728662"/>
            <a:chOff x="1778000" y="0"/>
            <a:chExt cx="466795" cy="728663"/>
          </a:xfrm>
        </p:grpSpPr>
        <p:sp>
          <p:nvSpPr>
            <p:cNvPr id="21" name="Right Arrow 10">
              <a:extLst>
                <a:ext uri="{FF2B5EF4-FFF2-40B4-BE49-F238E27FC236}">
                  <a16:creationId xmlns:a16="http://schemas.microsoft.com/office/drawing/2014/main" id="{515D5C41-C228-446A-8994-5F6323ED703E}"/>
                </a:ext>
              </a:extLst>
            </p:cNvPr>
            <p:cNvSpPr/>
            <p:nvPr/>
          </p:nvSpPr>
          <p:spPr>
            <a:xfrm>
              <a:off x="1874853" y="396876"/>
              <a:ext cx="273091" cy="331787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1535" name="TextBox 3">
              <a:extLst>
                <a:ext uri="{FF2B5EF4-FFF2-40B4-BE49-F238E27FC236}">
                  <a16:creationId xmlns:a16="http://schemas.microsoft.com/office/drawing/2014/main" id="{2484B30D-540E-4C30-A628-6E3B29081E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000" y="0"/>
              <a:ext cx="466795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IN" altLang="en-US" b="1">
                  <a:solidFill>
                    <a:srgbClr val="FF0000"/>
                  </a:solidFill>
                </a:rPr>
                <a:t>??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ACE92DA-39CB-444B-8AD4-A3708500483C}"/>
              </a:ext>
            </a:extLst>
          </p:cNvPr>
          <p:cNvGrpSpPr>
            <a:grpSpLocks/>
          </p:cNvGrpSpPr>
          <p:nvPr/>
        </p:nvGrpSpPr>
        <p:grpSpPr bwMode="auto">
          <a:xfrm>
            <a:off x="8610600" y="820738"/>
            <a:ext cx="608013" cy="728662"/>
            <a:chOff x="1695450" y="0"/>
            <a:chExt cx="607859" cy="728663"/>
          </a:xfrm>
        </p:grpSpPr>
        <p:sp>
          <p:nvSpPr>
            <p:cNvPr id="32" name="Right Arrow 10">
              <a:extLst>
                <a:ext uri="{FF2B5EF4-FFF2-40B4-BE49-F238E27FC236}">
                  <a16:creationId xmlns:a16="http://schemas.microsoft.com/office/drawing/2014/main" id="{B548F366-97A8-43FF-97AD-97D876F25E61}"/>
                </a:ext>
              </a:extLst>
            </p:cNvPr>
            <p:cNvSpPr/>
            <p:nvPr/>
          </p:nvSpPr>
          <p:spPr>
            <a:xfrm>
              <a:off x="1862096" y="396876"/>
              <a:ext cx="274567" cy="331787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1533" name="TextBox 3">
              <a:extLst>
                <a:ext uri="{FF2B5EF4-FFF2-40B4-BE49-F238E27FC236}">
                  <a16:creationId xmlns:a16="http://schemas.microsoft.com/office/drawing/2014/main" id="{8E1CD35B-35CA-4E22-A40E-1C674D549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5450" y="0"/>
              <a:ext cx="607859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IN" altLang="en-US" b="1">
                  <a:solidFill>
                    <a:srgbClr val="FF0000"/>
                  </a:solidFill>
                </a:rPr>
                <a:t>???</a:t>
              </a:r>
            </a:p>
          </p:txBody>
        </p:sp>
      </p:grpSp>
      <p:sp>
        <p:nvSpPr>
          <p:cNvPr id="36" name="Right Arrow 20">
            <a:extLst>
              <a:ext uri="{FF2B5EF4-FFF2-40B4-BE49-F238E27FC236}">
                <a16:creationId xmlns:a16="http://schemas.microsoft.com/office/drawing/2014/main" id="{9FA53803-D7B6-4DEE-880E-2328FAC14B87}"/>
              </a:ext>
            </a:extLst>
          </p:cNvPr>
          <p:cNvSpPr/>
          <p:nvPr/>
        </p:nvSpPr>
        <p:spPr>
          <a:xfrm rot="10800000">
            <a:off x="8464550" y="2697163"/>
            <a:ext cx="731838" cy="32226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5050"/>
              </a:solidFill>
            </a:endParaRPr>
          </a:p>
        </p:txBody>
      </p:sp>
      <p:sp>
        <p:nvSpPr>
          <p:cNvPr id="37" name="Right Arrow 20">
            <a:extLst>
              <a:ext uri="{FF2B5EF4-FFF2-40B4-BE49-F238E27FC236}">
                <a16:creationId xmlns:a16="http://schemas.microsoft.com/office/drawing/2014/main" id="{45EF134B-3669-4678-A661-E3A0C4CC1E1D}"/>
              </a:ext>
            </a:extLst>
          </p:cNvPr>
          <p:cNvSpPr/>
          <p:nvPr/>
        </p:nvSpPr>
        <p:spPr>
          <a:xfrm rot="10800000">
            <a:off x="5011738" y="2709863"/>
            <a:ext cx="731837" cy="32226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5050"/>
              </a:solidFill>
            </a:endParaRPr>
          </a:p>
        </p:txBody>
      </p:sp>
      <p:sp>
        <p:nvSpPr>
          <p:cNvPr id="38" name="Right Arrow 20">
            <a:extLst>
              <a:ext uri="{FF2B5EF4-FFF2-40B4-BE49-F238E27FC236}">
                <a16:creationId xmlns:a16="http://schemas.microsoft.com/office/drawing/2014/main" id="{972F6437-F9E5-4CAD-88A0-B6EE159EE22F}"/>
              </a:ext>
            </a:extLst>
          </p:cNvPr>
          <p:cNvSpPr/>
          <p:nvPr/>
        </p:nvSpPr>
        <p:spPr>
          <a:xfrm rot="10800000">
            <a:off x="1954213" y="2697163"/>
            <a:ext cx="730250" cy="32226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5050"/>
              </a:solidFill>
            </a:endParaRPr>
          </a:p>
        </p:txBody>
      </p:sp>
      <p:grpSp>
        <p:nvGrpSpPr>
          <p:cNvPr id="28" name="Group 1">
            <a:extLst>
              <a:ext uri="{FF2B5EF4-FFF2-40B4-BE49-F238E27FC236}">
                <a16:creationId xmlns:a16="http://schemas.microsoft.com/office/drawing/2014/main" id="{6DD29402-BCBA-4C7B-9E78-70A5E14CF514}"/>
              </a:ext>
            </a:extLst>
          </p:cNvPr>
          <p:cNvGrpSpPr>
            <a:grpSpLocks/>
          </p:cNvGrpSpPr>
          <p:nvPr/>
        </p:nvGrpSpPr>
        <p:grpSpPr bwMode="auto">
          <a:xfrm>
            <a:off x="9677400" y="4876800"/>
            <a:ext cx="2425700" cy="646113"/>
            <a:chOff x="8610600" y="1905000"/>
            <a:chExt cx="2425700" cy="646113"/>
          </a:xfrm>
        </p:grpSpPr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1C658565-0310-4C96-A60F-ED2623EC9C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5400" y="1905000"/>
              <a:ext cx="2120900" cy="64611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dirty="0"/>
                <a:t>UHV is intended to help us with this</a:t>
              </a:r>
            </a:p>
          </p:txBody>
        </p:sp>
        <p:sp>
          <p:nvSpPr>
            <p:cNvPr id="33" name="Left Brace 32">
              <a:extLst>
                <a:ext uri="{FF2B5EF4-FFF2-40B4-BE49-F238E27FC236}">
                  <a16:creationId xmlns:a16="http://schemas.microsoft.com/office/drawing/2014/main" id="{8FE66D6A-9D6B-4D67-90B3-A348F4BED4CF}"/>
                </a:ext>
              </a:extLst>
            </p:cNvPr>
            <p:cNvSpPr/>
            <p:nvPr/>
          </p:nvSpPr>
          <p:spPr>
            <a:xfrm flipH="1">
              <a:off x="8610600" y="1944688"/>
              <a:ext cx="228600" cy="582612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1BA6296-9430-4C64-9F8B-3C54692583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Setting the correct priorities in life</a:t>
            </a:r>
          </a:p>
        </p:txBody>
      </p:sp>
      <p:sp>
        <p:nvSpPr>
          <p:cNvPr id="9218" name="Title 10">
            <a:extLst>
              <a:ext uri="{FF2B5EF4-FFF2-40B4-BE49-F238E27FC236}">
                <a16:creationId xmlns:a16="http://schemas.microsoft.com/office/drawing/2014/main" id="{FDC75725-C539-41AE-B7BC-A971516C063C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57200" indent="-457200"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UHV-I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Session 3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Basic Human Aspiration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its Fulfilment</a:t>
            </a:r>
            <a:endParaRPr lang="en-GB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AF7FB7AC-6EF0-4786-82FB-B1DAFD68E1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Basic Human Aspiration and Program for its Fulfilment</a:t>
            </a:r>
            <a:endParaRPr lang="en-GB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38C780-74B9-41BF-ACB1-2176513B72CD}"/>
              </a:ext>
            </a:extLst>
          </p:cNvPr>
          <p:cNvSpPr/>
          <p:nvPr/>
        </p:nvSpPr>
        <p:spPr bwMode="auto">
          <a:xfrm>
            <a:off x="2590800" y="3124200"/>
            <a:ext cx="2209800" cy="1676400"/>
          </a:xfrm>
          <a:prstGeom prst="rect">
            <a:avLst/>
          </a:prstGeom>
          <a:solidFill>
            <a:srgbClr val="4B00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RELATIONSHIP  (</a:t>
            </a:r>
            <a:r>
              <a:rPr lang="en-US" sz="3000" b="1" dirty="0">
                <a:solidFill>
                  <a:srgbClr val="FFFFFF"/>
                </a:solidFill>
                <a:latin typeface="Kruti Dev 042" pitchFamily="2" charset="0"/>
              </a:rPr>
              <a:t>laca/k</a:t>
            </a: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)</a:t>
            </a:r>
            <a:endParaRPr lang="en-US" sz="2400" b="1" i="1" dirty="0">
              <a:solidFill>
                <a:srgbClr val="FFFFFF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with human being</a:t>
            </a:r>
            <a:endParaRPr lang="en-US" sz="2400" b="1" i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516061-45FB-4297-802A-7A8BC955F78E}"/>
              </a:ext>
            </a:extLst>
          </p:cNvPr>
          <p:cNvSpPr/>
          <p:nvPr/>
        </p:nvSpPr>
        <p:spPr bwMode="auto">
          <a:xfrm>
            <a:off x="5562600" y="3124200"/>
            <a:ext cx="2667000" cy="17526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PHYSICAL FACILITY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sz="3000" b="1" dirty="0">
                <a:solidFill>
                  <a:srgbClr val="FFFFFF"/>
                </a:solidFill>
                <a:latin typeface="Kruti Dev 042" pitchFamily="2" charset="0"/>
              </a:rPr>
              <a:t>lqfo/kk</a:t>
            </a: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with rest of nature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8D8D9E-7BA0-4154-B2A5-EEF69EB50FAA}"/>
              </a:ext>
            </a:extLst>
          </p:cNvPr>
          <p:cNvSpPr/>
          <p:nvPr/>
        </p:nvSpPr>
        <p:spPr bwMode="auto">
          <a:xfrm>
            <a:off x="3429000" y="990600"/>
            <a:ext cx="3733800" cy="1524000"/>
          </a:xfrm>
          <a:prstGeom prst="rec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RIGHT UNDERSTANDING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i="1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sz="3000" b="1" dirty="0">
                <a:solidFill>
                  <a:srgbClr val="FFFFFF"/>
                </a:solidFill>
                <a:latin typeface="Kruti Dev 042" pitchFamily="2" charset="0"/>
              </a:rPr>
              <a:t>le&gt;</a:t>
            </a:r>
            <a:r>
              <a:rPr lang="en-US" sz="2400" b="1" i="1" dirty="0">
                <a:solidFill>
                  <a:srgbClr val="FFFFFF"/>
                </a:solidFill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in the self</a:t>
            </a:r>
          </a:p>
        </p:txBody>
      </p:sp>
      <p:cxnSp>
        <p:nvCxnSpPr>
          <p:cNvPr id="53254" name="Straight Arrow Connector 15">
            <a:extLst>
              <a:ext uri="{FF2B5EF4-FFF2-40B4-BE49-F238E27FC236}">
                <a16:creationId xmlns:a16="http://schemas.microsoft.com/office/drawing/2014/main" id="{8970FF33-92A2-4764-A1F3-ED61C1988F6A}"/>
              </a:ext>
            </a:extLst>
          </p:cNvPr>
          <p:cNvCxnSpPr>
            <a:cxnSpLocks noChangeShapeType="1"/>
            <a:stCxn id="6" idx="2"/>
            <a:endCxn id="4" idx="0"/>
          </p:cNvCxnSpPr>
          <p:nvPr/>
        </p:nvCxnSpPr>
        <p:spPr bwMode="auto">
          <a:xfrm flipH="1">
            <a:off x="3695700" y="2527300"/>
            <a:ext cx="1600200" cy="584200"/>
          </a:xfrm>
          <a:prstGeom prst="straightConnector1">
            <a:avLst/>
          </a:prstGeom>
          <a:noFill/>
          <a:ln w="38100" algn="ctr">
            <a:solidFill>
              <a:srgbClr val="4B008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FC12D7D-E17C-431B-8400-7E243A9F64A8}"/>
              </a:ext>
            </a:extLst>
          </p:cNvPr>
          <p:cNvCxnSpPr>
            <a:cxnSpLocks/>
            <a:stCxn id="4" idx="2"/>
            <a:endCxn id="53256" idx="0"/>
          </p:cNvCxnSpPr>
          <p:nvPr/>
        </p:nvCxnSpPr>
        <p:spPr bwMode="auto">
          <a:xfrm flipH="1">
            <a:off x="3687763" y="4800600"/>
            <a:ext cx="7937" cy="914400"/>
          </a:xfrm>
          <a:prstGeom prst="straightConnector1">
            <a:avLst/>
          </a:prstGeom>
          <a:ln w="38100">
            <a:solidFill>
              <a:srgbClr val="4B00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6" name="TextBox 20">
            <a:extLst>
              <a:ext uri="{FF2B5EF4-FFF2-40B4-BE49-F238E27FC236}">
                <a16:creationId xmlns:a16="http://schemas.microsoft.com/office/drawing/2014/main" id="{F2641137-C55B-4006-8AE5-7C7ED1E06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715000"/>
            <a:ext cx="386873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7030A0"/>
                </a:solidFill>
              </a:rPr>
              <a:t>MUTUAL HAPPINESS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anose="05050102010706020507" pitchFamily="18" charset="2"/>
              <a:buNone/>
            </a:pPr>
            <a:r>
              <a:rPr lang="en-US" altLang="en-US" sz="2800" b="1" i="1">
                <a:solidFill>
                  <a:srgbClr val="7030A0"/>
                </a:solidFill>
              </a:rPr>
              <a:t>(</a:t>
            </a:r>
            <a:r>
              <a:rPr lang="en-US" altLang="en-US" sz="3600" b="1">
                <a:solidFill>
                  <a:srgbClr val="800080"/>
                </a:solidFill>
                <a:latin typeface="Kruti Dev 042" pitchFamily="2" charset="0"/>
              </a:rPr>
              <a:t>mHk; lq[k</a:t>
            </a:r>
            <a:r>
              <a:rPr lang="en-US" altLang="en-US" sz="2800" b="1" i="1">
                <a:solidFill>
                  <a:srgbClr val="7030A0"/>
                </a:solidFill>
              </a:rPr>
              <a:t>)</a:t>
            </a:r>
          </a:p>
        </p:txBody>
      </p:sp>
      <p:cxnSp>
        <p:nvCxnSpPr>
          <p:cNvPr id="53257" name="Straight Arrow Connector 9">
            <a:extLst>
              <a:ext uri="{FF2B5EF4-FFF2-40B4-BE49-F238E27FC236}">
                <a16:creationId xmlns:a16="http://schemas.microsoft.com/office/drawing/2014/main" id="{5D52EB05-A462-41DE-8EEA-D085970A46D8}"/>
              </a:ext>
            </a:extLst>
          </p:cNvPr>
          <p:cNvCxnSpPr>
            <a:cxnSpLocks noChangeShapeType="1"/>
            <a:stCxn id="6" idx="2"/>
            <a:endCxn id="5" idx="0"/>
          </p:cNvCxnSpPr>
          <p:nvPr/>
        </p:nvCxnSpPr>
        <p:spPr bwMode="auto">
          <a:xfrm>
            <a:off x="5295900" y="2527300"/>
            <a:ext cx="1600200" cy="584200"/>
          </a:xfrm>
          <a:prstGeom prst="straightConnector1">
            <a:avLst/>
          </a:prstGeom>
          <a:noFill/>
          <a:ln w="38100" algn="ctr">
            <a:solidFill>
              <a:srgbClr val="0046A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8" name="Straight Arrow Connector 19">
            <a:extLst>
              <a:ext uri="{FF2B5EF4-FFF2-40B4-BE49-F238E27FC236}">
                <a16:creationId xmlns:a16="http://schemas.microsoft.com/office/drawing/2014/main" id="{A752127C-D27E-4CDE-8E95-8C480535D5BE}"/>
              </a:ext>
            </a:extLst>
          </p:cNvPr>
          <p:cNvCxnSpPr>
            <a:cxnSpLocks noChangeShapeType="1"/>
            <a:endCxn id="53259" idx="0"/>
          </p:cNvCxnSpPr>
          <p:nvPr/>
        </p:nvCxnSpPr>
        <p:spPr bwMode="auto">
          <a:xfrm rot="5400000">
            <a:off x="7275513" y="5294312"/>
            <a:ext cx="838200" cy="3175"/>
          </a:xfrm>
          <a:prstGeom prst="straightConnector1">
            <a:avLst/>
          </a:prstGeom>
          <a:noFill/>
          <a:ln w="38100" algn="ctr">
            <a:solidFill>
              <a:srgbClr val="0046A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9" name="TextBox 21">
            <a:extLst>
              <a:ext uri="{FF2B5EF4-FFF2-40B4-BE49-F238E27FC236}">
                <a16:creationId xmlns:a16="http://schemas.microsoft.com/office/drawing/2014/main" id="{68AF1C02-5136-401B-8A45-898B5BC65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715000"/>
            <a:ext cx="410686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MUTUAL PROSPERITY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</a:pPr>
            <a:r>
              <a:rPr lang="en-US" altLang="en-US" sz="2800" b="1" i="1">
                <a:solidFill>
                  <a:srgbClr val="0000FF"/>
                </a:solidFill>
              </a:rPr>
              <a:t>(</a:t>
            </a:r>
            <a:r>
              <a:rPr lang="en-US" altLang="en-US" sz="3600" b="1">
                <a:solidFill>
                  <a:srgbClr val="0000FF"/>
                </a:solidFill>
                <a:latin typeface="Kruti Dev 042" pitchFamily="2" charset="0"/>
              </a:rPr>
              <a:t>mHk; le`f)</a:t>
            </a:r>
            <a:r>
              <a:rPr lang="en-US" altLang="en-US" sz="2800" b="1" i="1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E0D984-113E-40A2-96FF-4D596FD2B273}"/>
              </a:ext>
            </a:extLst>
          </p:cNvPr>
          <p:cNvSpPr/>
          <p:nvPr/>
        </p:nvSpPr>
        <p:spPr bwMode="auto">
          <a:xfrm>
            <a:off x="5410200" y="2916238"/>
            <a:ext cx="4572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800080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C306992-8544-44AB-AAE1-721EB58321DB}"/>
              </a:ext>
            </a:extLst>
          </p:cNvPr>
          <p:cNvSpPr/>
          <p:nvPr/>
        </p:nvSpPr>
        <p:spPr bwMode="auto">
          <a:xfrm>
            <a:off x="2209800" y="2895600"/>
            <a:ext cx="4572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2F56BD-A5F6-4E1C-B9A3-8F8BC1D96A24}"/>
              </a:ext>
            </a:extLst>
          </p:cNvPr>
          <p:cNvSpPr/>
          <p:nvPr/>
        </p:nvSpPr>
        <p:spPr bwMode="auto">
          <a:xfrm>
            <a:off x="1524000" y="762000"/>
            <a:ext cx="7772400" cy="4953000"/>
          </a:xfrm>
          <a:prstGeom prst="ellipse">
            <a:avLst/>
          </a:prstGeom>
          <a:noFill/>
          <a:ln w="76200">
            <a:solidFill>
              <a:srgbClr val="4B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55A0460F-8A45-4237-9D6D-CFBD4CBC8973}"/>
              </a:ext>
            </a:extLst>
          </p:cNvPr>
          <p:cNvSpPr/>
          <p:nvPr/>
        </p:nvSpPr>
        <p:spPr bwMode="auto">
          <a:xfrm>
            <a:off x="3257550" y="1143000"/>
            <a:ext cx="4572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45072" name="TextBox 17">
            <a:extLst>
              <a:ext uri="{FF2B5EF4-FFF2-40B4-BE49-F238E27FC236}">
                <a16:creationId xmlns:a16="http://schemas.microsoft.com/office/drawing/2014/main" id="{CB1F8BE4-09FD-4BD2-8A36-2282F794C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4713" y="914400"/>
            <a:ext cx="3471862" cy="20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Understanding Harmony: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dirty="0">
                <a:solidFill>
                  <a:prstClr val="black"/>
                </a:solidFill>
              </a:rPr>
              <a:t>Harmony in Human Being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dirty="0">
                <a:solidFill>
                  <a:prstClr val="black"/>
                </a:solidFill>
              </a:rPr>
              <a:t>Harmony in  Family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dirty="0">
                <a:solidFill>
                  <a:prstClr val="black"/>
                </a:solidFill>
              </a:rPr>
              <a:t>Harmony in  Society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dirty="0">
                <a:solidFill>
                  <a:prstClr val="black"/>
                </a:solidFill>
              </a:rPr>
              <a:t>Harmony in Nature/Existence</a:t>
            </a:r>
          </a:p>
          <a:p>
            <a:pPr marL="0" indent="0" algn="r" eaLnBrk="1" hangingPunct="1">
              <a:defRPr/>
            </a:pPr>
            <a:r>
              <a:rPr lang="en-US" altLang="en-US" b="1" dirty="0">
                <a:solidFill>
                  <a:prstClr val="black"/>
                </a:solidFill>
              </a:rPr>
              <a:t>VALUES</a:t>
            </a:r>
          </a:p>
        </p:txBody>
      </p:sp>
      <p:sp>
        <p:nvSpPr>
          <p:cNvPr id="45073" name="TextBox 17">
            <a:extLst>
              <a:ext uri="{FF2B5EF4-FFF2-40B4-BE49-F238E27FC236}">
                <a16:creationId xmlns:a16="http://schemas.microsoft.com/office/drawing/2014/main" id="{5FA61FE2-707A-4B83-9566-ED451A0E1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4713" y="3225800"/>
            <a:ext cx="3465512" cy="20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	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     all 4 levels: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dirty="0">
                <a:solidFill>
                  <a:prstClr val="black"/>
                </a:solidFill>
              </a:rPr>
              <a:t>Individual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dirty="0">
                <a:solidFill>
                  <a:prstClr val="black"/>
                </a:solidFill>
              </a:rPr>
              <a:t>Family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dirty="0">
                <a:solidFill>
                  <a:prstClr val="black"/>
                </a:solidFill>
              </a:rPr>
              <a:t>Society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dirty="0">
                <a:solidFill>
                  <a:prstClr val="black"/>
                </a:solidFill>
              </a:rPr>
              <a:t>Nature/Existence</a:t>
            </a:r>
          </a:p>
          <a:p>
            <a:pPr marL="0" indent="0" algn="r" eaLnBrk="1" hangingPunct="1">
              <a:defRPr/>
            </a:pPr>
            <a:r>
              <a:rPr lang="en-US" altLang="en-US" b="1" dirty="0">
                <a:solidFill>
                  <a:prstClr val="black"/>
                </a:solidFill>
              </a:rPr>
              <a:t>SKILLS</a:t>
            </a:r>
          </a:p>
        </p:txBody>
      </p:sp>
      <p:sp>
        <p:nvSpPr>
          <p:cNvPr id="44051" name="Rectangle 20">
            <a:extLst>
              <a:ext uri="{FF2B5EF4-FFF2-40B4-BE49-F238E27FC236}">
                <a16:creationId xmlns:a16="http://schemas.microsoft.com/office/drawing/2014/main" id="{7E756338-F09A-42EA-9A8C-399C2F062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25" y="4724400"/>
            <a:ext cx="2209800" cy="6159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</a:rPr>
              <a:t>Living in Harmony</a:t>
            </a:r>
          </a:p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</a:rPr>
              <a:t>with human being</a:t>
            </a:r>
          </a:p>
        </p:txBody>
      </p:sp>
      <p:sp>
        <p:nvSpPr>
          <p:cNvPr id="44052" name="Rectangle 21">
            <a:extLst>
              <a:ext uri="{FF2B5EF4-FFF2-40B4-BE49-F238E27FC236}">
                <a16:creationId xmlns:a16="http://schemas.microsoft.com/office/drawing/2014/main" id="{BC6E0BFF-615B-4F5F-A973-80F7ABDE6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425" y="4725988"/>
            <a:ext cx="2667000" cy="6143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</a:rPr>
              <a:t>Living in Harmony</a:t>
            </a:r>
          </a:p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</a:rPr>
              <a:t>with rest of nature</a:t>
            </a:r>
          </a:p>
        </p:txBody>
      </p:sp>
      <p:sp>
        <p:nvSpPr>
          <p:cNvPr id="44053" name="Rectangle 21">
            <a:extLst>
              <a:ext uri="{FF2B5EF4-FFF2-40B4-BE49-F238E27FC236}">
                <a16:creationId xmlns:a16="http://schemas.microsoft.com/office/drawing/2014/main" id="{8FAFEE52-B910-43A4-B7DE-644DB6952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4713" y="877888"/>
            <a:ext cx="3471862" cy="3698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</a:rPr>
              <a:t>Understanding Harmony</a:t>
            </a:r>
          </a:p>
        </p:txBody>
      </p:sp>
      <p:sp>
        <p:nvSpPr>
          <p:cNvPr id="44054" name="TextBox 1">
            <a:extLst>
              <a:ext uri="{FF2B5EF4-FFF2-40B4-BE49-F238E27FC236}">
                <a16:creationId xmlns:a16="http://schemas.microsoft.com/office/drawing/2014/main" id="{0EB94067-3CD9-48DC-9E00-36A078AAB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4713" y="525463"/>
            <a:ext cx="24384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/>
              <a:t>PROGRAM:</a:t>
            </a:r>
          </a:p>
        </p:txBody>
      </p:sp>
      <p:sp>
        <p:nvSpPr>
          <p:cNvPr id="44055" name="Rectangle 21">
            <a:extLst>
              <a:ext uri="{FF2B5EF4-FFF2-40B4-BE49-F238E27FC236}">
                <a16:creationId xmlns:a16="http://schemas.microsoft.com/office/drawing/2014/main" id="{6A640D3A-477D-4D63-84CE-FC3959AB7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4713" y="3168650"/>
            <a:ext cx="2395537" cy="3683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Living in Harmony </a:t>
            </a:r>
          </a:p>
        </p:txBody>
      </p:sp>
      <p:sp>
        <p:nvSpPr>
          <p:cNvPr id="53271" name="Rectangle 18">
            <a:extLst>
              <a:ext uri="{FF2B5EF4-FFF2-40B4-BE49-F238E27FC236}">
                <a16:creationId xmlns:a16="http://schemas.microsoft.com/office/drawing/2014/main" id="{E2DC190A-1A70-44B1-A318-612A9DE68C5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435769" y="1526382"/>
            <a:ext cx="1812925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Education –</a:t>
            </a:r>
            <a:endParaRPr lang="en-US" altLang="en-US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Understanding</a:t>
            </a:r>
          </a:p>
        </p:txBody>
      </p:sp>
      <p:sp>
        <p:nvSpPr>
          <p:cNvPr id="53272" name="Rectangle 19">
            <a:extLst>
              <a:ext uri="{FF2B5EF4-FFF2-40B4-BE49-F238E27FC236}">
                <a16:creationId xmlns:a16="http://schemas.microsoft.com/office/drawing/2014/main" id="{6756CB4D-5FF8-478D-B5FA-43926318422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204787" y="3849688"/>
            <a:ext cx="1338262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Sanskar – 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Living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A0C94638-BF1C-4E4A-B436-D62A0E7BFB7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Holistic Development (</a:t>
            </a:r>
            <a:r>
              <a:rPr lang="hi-IN" altLang="en-US" sz="2000">
                <a:latin typeface="Kruti Dev 010" pitchFamily="2" charset="0"/>
              </a:rPr>
              <a:t>विकास</a:t>
            </a:r>
            <a:r>
              <a:rPr lang="en-US" altLang="en-US"/>
              <a:t>)</a:t>
            </a:r>
          </a:p>
        </p:txBody>
      </p:sp>
      <p:pic>
        <p:nvPicPr>
          <p:cNvPr id="45059" name="Picture 7">
            <a:extLst>
              <a:ext uri="{FF2B5EF4-FFF2-40B4-BE49-F238E27FC236}">
                <a16:creationId xmlns:a16="http://schemas.microsoft.com/office/drawing/2014/main" id="{EE5FB980-5239-45F8-8D59-13AB1F876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457200"/>
            <a:ext cx="47942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B01707-942D-4884-B4E2-D713CCA3E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6425"/>
            <a:ext cx="63261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Symbol" panose="05050102010706020507" pitchFamily="18" charset="2"/>
              <a:buNone/>
            </a:pPr>
            <a:r>
              <a:rPr lang="en-GB" altLang="en-US" sz="2000">
                <a:solidFill>
                  <a:srgbClr val="000000"/>
                </a:solidFill>
              </a:rPr>
              <a:t>Is development just in increasing physical facility or development is ensuring of all 3?</a:t>
            </a:r>
          </a:p>
          <a:p>
            <a:pPr eaLnBrk="1" hangingPunct="1">
              <a:buFont typeface="Symbol" panose="05050102010706020507" pitchFamily="18" charset="2"/>
              <a:buNone/>
            </a:pPr>
            <a:endParaRPr lang="en-GB" altLang="en-US" sz="2000">
              <a:solidFill>
                <a:srgbClr val="000000"/>
              </a:solidFill>
            </a:endParaRPr>
          </a:p>
          <a:p>
            <a:pPr eaLnBrk="1" hangingPunct="1"/>
            <a:r>
              <a:rPr lang="en-GB" altLang="en-US" sz="2000"/>
              <a:t>Where do you want to be – on the left or on the right?</a:t>
            </a:r>
          </a:p>
          <a:p>
            <a:pPr eaLnBrk="1" hangingPunct="1">
              <a:buFont typeface="Symbol" panose="05050102010706020507" pitchFamily="18" charset="2"/>
              <a:buNone/>
            </a:pPr>
            <a:endParaRPr lang="en-GB" altLang="en-US" sz="2000">
              <a:solidFill>
                <a:srgbClr val="000000"/>
              </a:solidFill>
            </a:endParaRP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GB" altLang="en-US" sz="2000">
                <a:solidFill>
                  <a:srgbClr val="000000"/>
                </a:solidFill>
              </a:rPr>
              <a:t>Is this transformation desirable?</a:t>
            </a:r>
          </a:p>
          <a:p>
            <a:pPr eaLnBrk="1" hangingPunct="1">
              <a:buFont typeface="Symbol" panose="05050102010706020507" pitchFamily="18" charset="2"/>
              <a:buNone/>
            </a:pPr>
            <a:endParaRPr lang="en-GB" altLang="en-US" sz="2000">
              <a:solidFill>
                <a:srgbClr val="000000"/>
              </a:solidFill>
            </a:endParaRPr>
          </a:p>
          <a:p>
            <a:pPr eaLnBrk="1" hangingPunct="1"/>
            <a:r>
              <a:rPr lang="en-GB" altLang="en-US" sz="2000">
                <a:solidFill>
                  <a:srgbClr val="000000"/>
                </a:solidFill>
              </a:rPr>
              <a:t>Are we making effort for it?</a:t>
            </a:r>
          </a:p>
        </p:txBody>
      </p:sp>
      <p:pic>
        <p:nvPicPr>
          <p:cNvPr id="45063" name="Picture 4">
            <a:extLst>
              <a:ext uri="{FF2B5EF4-FFF2-40B4-BE49-F238E27FC236}">
                <a16:creationId xmlns:a16="http://schemas.microsoft.com/office/drawing/2014/main" id="{38B9BA96-5B0C-4FEA-BD46-332B2475C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11141075" y="5494338"/>
            <a:ext cx="1050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AB516A0-56DD-4EB1-885B-7068D4C28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113" y="5553075"/>
            <a:ext cx="50180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Symbol" panose="05050102010706020507" pitchFamily="18" charset="2"/>
              <a:buNone/>
            </a:pPr>
            <a:r>
              <a:rPr lang="en-GB" altLang="en-US">
                <a:solidFill>
                  <a:srgbClr val="000000"/>
                </a:solidFill>
              </a:rPr>
              <a:t>Do you need to make effort for it?</a:t>
            </a:r>
          </a:p>
          <a:p>
            <a:endParaRPr lang="en-GB" altLang="en-US"/>
          </a:p>
          <a:p>
            <a:r>
              <a:rPr lang="en-GB" altLang="en-US"/>
              <a:t>Should education help you to make this effort?</a:t>
            </a:r>
            <a:endParaRPr lang="en-IN" altLang="en-US"/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799E650E-9C6B-4348-9AD0-835C00328ADA}"/>
              </a:ext>
            </a:extLst>
          </p:cNvPr>
          <p:cNvSpPr>
            <a:spLocks noChangeArrowheads="1"/>
          </p:cNvSpPr>
          <p:nvPr/>
        </p:nvSpPr>
        <p:spPr bwMode="auto">
          <a:xfrm rot="-1815539">
            <a:off x="4086225" y="3538538"/>
            <a:ext cx="3429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</a:rPr>
              <a:t>Transformation</a:t>
            </a:r>
            <a:r>
              <a:rPr lang="en-US" altLang="en-US" b="1">
                <a:solidFill>
                  <a:srgbClr val="000000"/>
                </a:solidFill>
                <a:latin typeface="Kruti Dev 042" pitchFamily="2" charset="0"/>
              </a:rPr>
              <a:t>&amp;</a:t>
            </a:r>
            <a:r>
              <a:rPr lang="en-US" altLang="en-US" b="1">
                <a:solidFill>
                  <a:srgbClr val="000000"/>
                </a:solidFill>
              </a:rPr>
              <a:t> Progress</a:t>
            </a:r>
          </a:p>
          <a:p>
            <a:pPr algn="ctr" eaLnBrk="1" hangingPunct="1"/>
            <a:r>
              <a:rPr lang="hi-IN" altLang="en-US" b="1">
                <a:solidFill>
                  <a:srgbClr val="000000"/>
                </a:solidFill>
                <a:latin typeface="Kruti Dev 010" pitchFamily="2" charset="0"/>
              </a:rPr>
              <a:t>परिमार्जन-विकास</a:t>
            </a:r>
            <a:endParaRPr lang="en-US" altLang="en-US" sz="2400" b="1">
              <a:solidFill>
                <a:srgbClr val="000000"/>
              </a:solidFill>
              <a:latin typeface="Kruti Dev 010" pitchFamily="2" charset="0"/>
            </a:endParaRPr>
          </a:p>
        </p:txBody>
      </p:sp>
      <p:sp>
        <p:nvSpPr>
          <p:cNvPr id="15" name="Up Arrow 5">
            <a:extLst>
              <a:ext uri="{FF2B5EF4-FFF2-40B4-BE49-F238E27FC236}">
                <a16:creationId xmlns:a16="http://schemas.microsoft.com/office/drawing/2014/main" id="{84DA8D4C-515D-4E85-AC04-52B24C34DB08}"/>
              </a:ext>
            </a:extLst>
          </p:cNvPr>
          <p:cNvSpPr/>
          <p:nvPr/>
        </p:nvSpPr>
        <p:spPr>
          <a:xfrm rot="3619067">
            <a:off x="5114132" y="1491456"/>
            <a:ext cx="838200" cy="3722687"/>
          </a:xfrm>
          <a:prstGeom prst="up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45065" name="Picture 10">
            <a:extLst>
              <a:ext uri="{FF2B5EF4-FFF2-40B4-BE49-F238E27FC236}">
                <a16:creationId xmlns:a16="http://schemas.microsoft.com/office/drawing/2014/main" id="{DE1D7AB1-1A1A-4568-AB07-5DC26A1F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549650"/>
            <a:ext cx="488950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1B48461-B35A-4982-BC13-06C9F8E11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900488"/>
            <a:ext cx="11049000" cy="1034129"/>
          </a:xfrm>
        </p:spPr>
        <p:txBody>
          <a:bodyPr/>
          <a:lstStyle/>
          <a:p>
            <a:pPr algn="ctr"/>
            <a:r>
              <a:rPr lang="en-IN" dirty="0"/>
              <a:t>Takeaways</a:t>
            </a:r>
          </a:p>
          <a:p>
            <a:pPr algn="ctr"/>
            <a:r>
              <a:rPr lang="en-IN" dirty="0"/>
              <a:t>Questions</a:t>
            </a:r>
          </a:p>
          <a:p>
            <a:pPr algn="ctr"/>
            <a:r>
              <a:rPr lang="en-IN" dirty="0"/>
              <a:t>Observations…</a:t>
            </a:r>
          </a:p>
        </p:txBody>
      </p:sp>
      <p:sp>
        <p:nvSpPr>
          <p:cNvPr id="24578" name="Title 10">
            <a:extLst>
              <a:ext uri="{FF2B5EF4-FFF2-40B4-BE49-F238E27FC236}">
                <a16:creationId xmlns:a16="http://schemas.microsoft.com/office/drawing/2014/main" id="{9F4608F6-5219-446C-A5DD-2971B2AFEE4D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57200" indent="-457200"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Your Sharing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UHV Theme 2022">
  <a:themeElements>
    <a:clrScheme name="Corporate Template V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FCAE7"/>
      </a:accent1>
      <a:accent2>
        <a:srgbClr val="A092B4"/>
      </a:accent2>
      <a:accent3>
        <a:srgbClr val="C6C070"/>
      </a:accent3>
      <a:accent4>
        <a:srgbClr val="B7B1A9"/>
      </a:accent4>
      <a:accent5>
        <a:srgbClr val="FCD450"/>
      </a:accent5>
      <a:accent6>
        <a:srgbClr val="B2541A"/>
      </a:accent6>
      <a:hlink>
        <a:srgbClr val="E7925E"/>
      </a:hlink>
      <a:folHlink>
        <a:srgbClr val="2F75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C6C070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B3AE65"/>
        </a:accent6>
        <a:hlink>
          <a:srgbClr val="A092B4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6BBD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ADBADB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A092B4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9184A3"/>
        </a:accent6>
        <a:hlink>
          <a:srgbClr val="C6C070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688D2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B4C3E5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HV Theme 2022" id="{5F44E8CA-FB57-4662-A76B-14A89045FFC5}" vid="{37843496-EC4B-4BDC-BFBD-8302CB373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SLW PPT Template</Template>
  <TotalTime>0</TotalTime>
  <Words>463</Words>
  <Application>Microsoft Office PowerPoint</Application>
  <PresentationFormat>Widescreen</PresentationFormat>
  <Paragraphs>98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Chaparral Pro</vt:lpstr>
      <vt:lpstr>Kruti Dev 010</vt:lpstr>
      <vt:lpstr>Kruti Dev 042</vt:lpstr>
      <vt:lpstr>Mangal</vt:lpstr>
      <vt:lpstr>Symbol</vt:lpstr>
      <vt:lpstr>Wingdings</vt:lpstr>
      <vt:lpstr>UHV Theme 2022</vt:lpstr>
      <vt:lpstr>   UHV-I    Day 2 Recap of Day 1</vt:lpstr>
      <vt:lpstr>  UHV-I Session 1   Welcome and Introductions</vt:lpstr>
      <vt:lpstr>   UHV-I Session 2   Exploring our Aspirations and Concerns</vt:lpstr>
      <vt:lpstr>How Would you Plan Your Life to Fulfil Your Basic Aspiration?</vt:lpstr>
      <vt:lpstr>   UHV-I Session 3   Basic Human Aspiration and its Fulfilment</vt:lpstr>
      <vt:lpstr>Basic Human Aspiration and Program for its Fulfilment</vt:lpstr>
      <vt:lpstr>Holistic Development (विकास)</vt:lpstr>
      <vt:lpstr>Your Sharing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UHV Slides 2022</cp:keywords>
  <cp:lastModifiedBy/>
  <cp:revision>48</cp:revision>
  <dcterms:created xsi:type="dcterms:W3CDTF">2009-12-17T14:12:44Z</dcterms:created>
  <dcterms:modified xsi:type="dcterms:W3CDTF">2025-07-28T07:04:38Z</dcterms:modified>
</cp:coreProperties>
</file>